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8" r:id="rId2"/>
    <p:sldMasterId id="2147483780" r:id="rId3"/>
  </p:sldMasterIdLst>
  <p:sldIdLst>
    <p:sldId id="300" r:id="rId4"/>
    <p:sldId id="301" r:id="rId5"/>
    <p:sldId id="302" r:id="rId6"/>
    <p:sldId id="289" r:id="rId7"/>
    <p:sldId id="257" r:id="rId8"/>
    <p:sldId id="295" r:id="rId9"/>
    <p:sldId id="296" r:id="rId10"/>
    <p:sldId id="297" r:id="rId11"/>
    <p:sldId id="298" r:id="rId12"/>
    <p:sldId id="305" r:id="rId13"/>
    <p:sldId id="272" r:id="rId14"/>
    <p:sldId id="299" r:id="rId15"/>
    <p:sldId id="294" r:id="rId16"/>
    <p:sldId id="306" r:id="rId17"/>
    <p:sldId id="303" r:id="rId18"/>
    <p:sldId id="304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4C0"/>
    <a:srgbClr val="99CCFF"/>
    <a:srgbClr val="6699FF"/>
    <a:srgbClr val="FFCCFF"/>
    <a:srgbClr val="66CCFF"/>
    <a:srgbClr val="FFFF99"/>
    <a:srgbClr val="FDEF35"/>
    <a:srgbClr val="9172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24" autoAdjust="0"/>
  </p:normalViewPr>
  <p:slideViewPr>
    <p:cSldViewPr>
      <p:cViewPr varScale="1">
        <p:scale>
          <a:sx n="64" d="100"/>
          <a:sy n="64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wmf"/><Relationship Id="rId1" Type="http://schemas.openxmlformats.org/officeDocument/2006/relationships/image" Target="../media/image7.wmf"/><Relationship Id="rId4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81A77-730B-4DD6-9D59-0FD3134C7786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66930-BD5F-4B64-A10D-C7B183DA0E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14.xml"/><Relationship Id="rId7" Type="http://schemas.openxmlformats.org/officeDocument/2006/relationships/slide" Target="slide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slide" Target="slide10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gif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slide" Target="slide10.x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Relationship Id="rId6" Type="http://schemas.openxmlformats.org/officeDocument/2006/relationships/slide" Target="slide8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gif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6" Type="http://schemas.openxmlformats.org/officeDocument/2006/relationships/slide" Target="slide4.x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6" Type="http://schemas.openxmlformats.org/officeDocument/2006/relationships/slide" Target="slide4.x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2120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chạy</a:t>
            </a:r>
            <a:r>
              <a:rPr lang="en-US" sz="2800" b="1" dirty="0" smtClean="0">
                <a:solidFill>
                  <a:srgbClr val="FF0000"/>
                </a:solidFill>
              </a:rPr>
              <a:t> qua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thuận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tỉ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lệ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nghịch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066800"/>
            <a:ext cx="861060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1: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Phát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biểu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nội</a:t>
            </a:r>
            <a:r>
              <a:rPr lang="en-US" sz="2800" b="1" dirty="0" smtClean="0">
                <a:solidFill>
                  <a:srgbClr val="1A04C0"/>
                </a:solidFill>
              </a:rPr>
              <a:t> dung </a:t>
            </a:r>
            <a:r>
              <a:rPr lang="en-US" sz="2800" b="1" dirty="0" err="1" smtClean="0">
                <a:solidFill>
                  <a:srgbClr val="1A04C0"/>
                </a:solidFill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Viết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hệ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thức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định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luật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Ôm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aphicFrame>
        <p:nvGraphicFramePr>
          <p:cNvPr id="6145" name="Object 1"/>
          <p:cNvGraphicFramePr>
            <a:graphicFrameLocks noChangeAspect="1"/>
          </p:cNvGraphicFramePr>
          <p:nvPr/>
        </p:nvGraphicFramePr>
        <p:xfrm>
          <a:off x="4032250" y="3581400"/>
          <a:ext cx="960438" cy="903287"/>
        </p:xfrm>
        <a:graphic>
          <a:graphicData uri="http://schemas.openxmlformats.org/presentationml/2006/ole">
            <p:oleObj spid="_x0000_s81922" name="Equation" r:id="rId3" imgW="41904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45720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Vận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dụng</a:t>
            </a:r>
            <a:r>
              <a:rPr lang="en-US" sz="2800" b="1" dirty="0" smtClean="0"/>
              <a:t>: </a:t>
            </a:r>
            <a:r>
              <a:rPr lang="en-US" sz="2800" b="1" dirty="0" err="1" smtClean="0">
                <a:solidFill>
                  <a:srgbClr val="1A04C0"/>
                </a:solidFill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U = 6 V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</a:p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.VnTime" pitchFamily="34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 = 0,24 A</a:t>
            </a:r>
            <a:r>
              <a:rPr lang="en-US" sz="2800" b="1" dirty="0" smtClean="0">
                <a:solidFill>
                  <a:srgbClr val="1A04C0"/>
                </a:solidFill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</a:rPr>
              <a:t>Giá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trị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R </a:t>
            </a:r>
            <a:r>
              <a:rPr lang="en-US" sz="2800" b="1" dirty="0" err="1" smtClean="0">
                <a:solidFill>
                  <a:srgbClr val="1A04C0"/>
                </a:solidFill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</a:rPr>
              <a:t>: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861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A. </a:t>
            </a:r>
            <a:r>
              <a:rPr lang="en-US" sz="2800" b="1" dirty="0" smtClean="0">
                <a:solidFill>
                  <a:srgbClr val="1A04C0"/>
                </a:solidFill>
              </a:rPr>
              <a:t>15 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 B.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	</a:t>
            </a:r>
            <a:r>
              <a:rPr lang="en-US" sz="2800" b="1" dirty="0" smtClean="0">
                <a:latin typeface="Times New Roman"/>
                <a:cs typeface="Times New Roman"/>
              </a:rPr>
              <a:t>    	  C.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25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	     	D.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30</a:t>
            </a:r>
            <a:r>
              <a:rPr lang="el-GR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Ω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91545" y="619991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4: </a:t>
            </a:r>
            <a:r>
              <a:rPr lang="en-US" b="1" dirty="0" err="1" smtClean="0">
                <a:solidFill>
                  <a:srgbClr val="FF0000"/>
                </a:solidFill>
              </a:rPr>
              <a:t>ĐoẠN</a:t>
            </a:r>
            <a:r>
              <a:rPr lang="en-US" b="1" dirty="0" smtClean="0">
                <a:solidFill>
                  <a:srgbClr val="FF0000"/>
                </a:solidFill>
              </a:rPr>
              <a:t> MẠCH NỐI </a:t>
            </a:r>
            <a:r>
              <a:rPr lang="en-US" b="1" dirty="0" err="1" smtClean="0">
                <a:solidFill>
                  <a:srgbClr val="FF0000"/>
                </a:solidFill>
              </a:rPr>
              <a:t>TiẾP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CÂ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66294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TÁO.gif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776799">
            <a:off x="4858928" y="3920403"/>
            <a:ext cx="952500" cy="790575"/>
          </a:xfrm>
          <a:prstGeom prst="rect">
            <a:avLst/>
          </a:prstGeom>
        </p:spPr>
      </p:pic>
      <p:pic>
        <p:nvPicPr>
          <p:cNvPr id="11" name="Picture 10" descr="TÁO.gif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4051">
            <a:off x="1981200" y="3886200"/>
            <a:ext cx="952500" cy="790575"/>
          </a:xfrm>
          <a:prstGeom prst="rect">
            <a:avLst/>
          </a:prstGeom>
        </p:spPr>
      </p:pic>
      <p:pic>
        <p:nvPicPr>
          <p:cNvPr id="12" name="Picture 11" descr="TÁO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217496">
            <a:off x="6517521" y="3507669"/>
            <a:ext cx="952500" cy="790575"/>
          </a:xfrm>
          <a:prstGeom prst="rect">
            <a:avLst/>
          </a:prstGeom>
        </p:spPr>
      </p:pic>
      <p:pic>
        <p:nvPicPr>
          <p:cNvPr id="13" name="Picture 12" descr="TÁO.gif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9184">
            <a:off x="3030586" y="4149977"/>
            <a:ext cx="952500" cy="790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81200" y="4495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A04C0"/>
                </a:solidFill>
              </a:rPr>
              <a:t>1</a:t>
            </a:r>
            <a:endParaRPr lang="en-US" sz="4000" b="1" dirty="0">
              <a:solidFill>
                <a:srgbClr val="1A04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0400" y="48547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A04C0"/>
                </a:solidFill>
              </a:rPr>
              <a:t>2</a:t>
            </a:r>
            <a:endParaRPr lang="en-US" sz="4000" b="1" dirty="0">
              <a:solidFill>
                <a:srgbClr val="1A04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46848" y="4495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A04C0"/>
                </a:solidFill>
              </a:rPr>
              <a:t>3</a:t>
            </a:r>
            <a:endParaRPr lang="en-US" sz="4000" b="1" dirty="0">
              <a:solidFill>
                <a:srgbClr val="1A04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41910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1A04C0"/>
                </a:solidFill>
              </a:rPr>
              <a:t>4</a:t>
            </a:r>
            <a:endParaRPr lang="en-US" sz="4000" b="1" dirty="0">
              <a:solidFill>
                <a:srgbClr val="1A04C0"/>
              </a:solidFill>
            </a:endParaRPr>
          </a:p>
        </p:txBody>
      </p:sp>
      <p:sp>
        <p:nvSpPr>
          <p:cNvPr id="18" name="Action Button: Back or Previous 17">
            <a:hlinkClick r:id="rId8" action="ppaction://hlinksldjump" highlightClick="1"/>
          </p:cNvPr>
          <p:cNvSpPr/>
          <p:nvPr/>
        </p:nvSpPr>
        <p:spPr>
          <a:xfrm flipH="1">
            <a:off x="7924800" y="5791200"/>
            <a:ext cx="1219200" cy="10668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0" y="762000"/>
            <a:ext cx="81534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VNI-Times" pitchFamily="2" charset="0"/>
              </a:rPr>
              <a:t>Cho </a:t>
            </a:r>
            <a:r>
              <a:rPr lang="en-US" sz="3200" b="1" dirty="0" err="1" smtClean="0">
                <a:latin typeface="VNI-Times" pitchFamily="2" charset="0"/>
              </a:rPr>
              <a:t>mạch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điện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như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sơ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đồ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hình</a:t>
            </a:r>
            <a:r>
              <a:rPr lang="en-US" sz="3200" b="1" dirty="0" smtClean="0">
                <a:latin typeface="VNI-Times" pitchFamily="2" charset="0"/>
              </a:rPr>
              <a:t> 4.2</a:t>
            </a:r>
          </a:p>
        </p:txBody>
      </p:sp>
      <p:pic>
        <p:nvPicPr>
          <p:cNvPr id="14" name="Picture 13" descr="C4 4.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3715658" cy="243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1447800"/>
            <a:ext cx="4876800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</a:rPr>
              <a:t>mở</a:t>
            </a:r>
            <a:r>
              <a:rPr lang="en-US" sz="2800" b="1" dirty="0" smtClean="0">
                <a:solidFill>
                  <a:srgbClr val="1A04C0"/>
                </a:solidFill>
              </a:rPr>
              <a:t>, 2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2514600"/>
            <a:ext cx="4876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</a:rPr>
              <a:t>đóng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chì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đứt</a:t>
            </a:r>
            <a:r>
              <a:rPr lang="en-US" sz="2800" b="1" dirty="0" smtClean="0">
                <a:solidFill>
                  <a:srgbClr val="1A04C0"/>
                </a:solidFill>
              </a:rPr>
              <a:t>, 2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962400"/>
            <a:ext cx="4876800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+ </a:t>
            </a:r>
            <a:r>
              <a:rPr lang="en-US" sz="2800" b="1" dirty="0" err="1" smtClean="0">
                <a:solidFill>
                  <a:srgbClr val="1A04C0"/>
                </a:solidFill>
              </a:rPr>
              <a:t>Khi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K </a:t>
            </a:r>
            <a:r>
              <a:rPr lang="en-US" sz="2800" b="1" dirty="0" err="1" smtClean="0">
                <a:solidFill>
                  <a:srgbClr val="FF0000"/>
                </a:solidFill>
              </a:rPr>
              <a:t>đóng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tóc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bóng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Đ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đứt</a:t>
            </a:r>
            <a:r>
              <a:rPr lang="en-US" sz="2800" b="1" dirty="0" smtClean="0">
                <a:solidFill>
                  <a:srgbClr val="1A04C0"/>
                </a:solidFill>
              </a:rPr>
              <a:t>, </a:t>
            </a:r>
            <a:r>
              <a:rPr lang="en-US" sz="2800" b="1" dirty="0" err="1" smtClean="0">
                <a:solidFill>
                  <a:srgbClr val="1A04C0"/>
                </a:solidFill>
              </a:rPr>
              <a:t>đèn</a:t>
            </a:r>
            <a:r>
              <a:rPr lang="en-US" sz="2800" b="1" dirty="0" smtClean="0">
                <a:solidFill>
                  <a:srgbClr val="1A04C0"/>
                </a:solidFill>
              </a:rPr>
              <a:t> 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hoạt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? </a:t>
            </a:r>
            <a:r>
              <a:rPr lang="en-US" sz="2800" b="1" dirty="0" err="1" smtClean="0">
                <a:solidFill>
                  <a:srgbClr val="1A04C0"/>
                </a:solidFill>
              </a:rPr>
              <a:t>Vì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sao</a:t>
            </a:r>
            <a:r>
              <a:rPr lang="en-US" sz="2800" b="1" dirty="0" smtClean="0">
                <a:solidFill>
                  <a:srgbClr val="1A04C0"/>
                </a:solidFill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" y="5410200"/>
            <a:ext cx="8839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Trong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nếu</a:t>
            </a:r>
            <a:r>
              <a:rPr lang="en-US" sz="2800" b="1" dirty="0" smtClean="0">
                <a:solidFill>
                  <a:srgbClr val="1A04C0"/>
                </a:solidFill>
              </a:rPr>
              <a:t> 1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bị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hỏng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làm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mạch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thì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các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còn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lại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sẽ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động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</a:p>
        </p:txBody>
      </p:sp>
      <p:sp>
        <p:nvSpPr>
          <p:cNvPr id="10" name="Action Button: Back or Previous 9">
            <a:hlinkClick r:id="rId3" action="ppaction://hlinksldjump" highlightClick="1"/>
          </p:cNvPr>
          <p:cNvSpPr/>
          <p:nvPr/>
        </p:nvSpPr>
        <p:spPr>
          <a:xfrm>
            <a:off x="8382000" y="46482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1" name="Picture 10" descr="TÁ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3826002"/>
            <a:ext cx="990600" cy="822198"/>
          </a:xfrm>
          <a:prstGeom prst="rect">
            <a:avLst/>
          </a:prstGeom>
        </p:spPr>
      </p:pic>
      <p:sp>
        <p:nvSpPr>
          <p:cNvPr id="12" name="8-Point Star 11"/>
          <p:cNvSpPr/>
          <p:nvPr/>
        </p:nvSpPr>
        <p:spPr>
          <a:xfrm>
            <a:off x="6019800" y="41148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+2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833735"/>
            <a:ext cx="50366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62000" y="762000"/>
            <a:ext cx="81534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VNI-Times" pitchFamily="2" charset="0"/>
              </a:rPr>
              <a:t>Cho 2 </a:t>
            </a:r>
            <a:r>
              <a:rPr lang="en-US" sz="3200" b="1" dirty="0" err="1" smtClean="0">
                <a:latin typeface="VNI-Times" pitchFamily="2" charset="0"/>
              </a:rPr>
              <a:t>điện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err="1" smtClean="0">
                <a:latin typeface="VNI-Times" pitchFamily="2" charset="0"/>
              </a:rPr>
              <a:t>trở</a:t>
            </a:r>
            <a:r>
              <a:rPr lang="en-US" sz="3200" b="1" dirty="0" smtClean="0">
                <a:latin typeface="VNI-Times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R</a:t>
            </a:r>
            <a:r>
              <a:rPr lang="en-US" sz="3200" b="1" baseline="-25000" dirty="0" smtClean="0">
                <a:solidFill>
                  <a:srgbClr val="FF0000"/>
                </a:solidFill>
                <a:latin typeface="VNI-Times" pitchFamily="2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= R</a:t>
            </a:r>
            <a:r>
              <a:rPr lang="en-US" sz="3200" b="1" baseline="-25000" dirty="0" smtClean="0">
                <a:solidFill>
                  <a:srgbClr val="FF0000"/>
                </a:solidFill>
                <a:latin typeface="VNI-Times" pitchFamily="2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VNI-Times" pitchFamily="2" charset="0"/>
              </a:rPr>
              <a:t> = 20</a:t>
            </a:r>
            <a:r>
              <a:rPr lang="el-GR" sz="3200" b="1" dirty="0" smtClean="0">
                <a:latin typeface="Times New Roman"/>
                <a:cs typeface="Times New Roman"/>
              </a:rPr>
              <a:t>Ω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được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mắc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như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sơ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đồ</a:t>
            </a:r>
            <a:r>
              <a:rPr lang="en-US" sz="3200" b="1" dirty="0" smtClean="0">
                <a:latin typeface="Times New Roman"/>
                <a:cs typeface="Times New Roman"/>
              </a:rPr>
              <a:t> </a:t>
            </a:r>
            <a:r>
              <a:rPr lang="en-US" sz="3200" b="1" dirty="0" err="1" smtClean="0">
                <a:latin typeface="Times New Roman"/>
                <a:cs typeface="Times New Roman"/>
              </a:rPr>
              <a:t>hình</a:t>
            </a:r>
            <a:r>
              <a:rPr lang="en-US" sz="3200" b="1" dirty="0" smtClean="0">
                <a:latin typeface="Times New Roman"/>
                <a:cs typeface="Times New Roman"/>
              </a:rPr>
              <a:t> 4.3a</a:t>
            </a:r>
            <a:endParaRPr lang="en-US" sz="3200" b="1" dirty="0" smtClean="0">
              <a:latin typeface="VNI-Times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1905000"/>
            <a:ext cx="5029200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a) </a:t>
            </a:r>
            <a:r>
              <a:rPr lang="en-US" sz="2800" b="1" dirty="0" err="1" smtClean="0">
                <a:solidFill>
                  <a:srgbClr val="1A04C0"/>
                </a:solidFill>
              </a:rPr>
              <a:t>Tính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đương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đó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rgbClr val="1A04C0"/>
                </a:solidFill>
              </a:rPr>
              <a:t>b)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thêm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= 20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thì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cs typeface="Times New Roman"/>
              </a:rPr>
              <a:t>đương</a:t>
            </a:r>
            <a:r>
              <a:rPr lang="en-US" sz="2800" b="1" dirty="0" smtClean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mới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bao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nhiêu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? So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sánh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đó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mỗi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thành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cs typeface="Times New Roman"/>
              </a:rPr>
              <a:t>phần</a:t>
            </a:r>
            <a:r>
              <a:rPr lang="en-US" sz="2800" b="1" dirty="0" smtClean="0">
                <a:solidFill>
                  <a:srgbClr val="1A04C0"/>
                </a:solidFill>
                <a:cs typeface="Times New Roman"/>
              </a:rPr>
              <a:t>?</a:t>
            </a:r>
            <a:endParaRPr lang="en-US" sz="2800" b="1" dirty="0" smtClean="0">
              <a:solidFill>
                <a:srgbClr val="1A04C0"/>
              </a:solidFill>
            </a:endParaRPr>
          </a:p>
        </p:txBody>
      </p:sp>
      <p:pic>
        <p:nvPicPr>
          <p:cNvPr id="10" name="Picture 9" descr="C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905000"/>
            <a:ext cx="3523344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5181600"/>
            <a:ext cx="8839200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 smtClean="0"/>
              <a:t>Trả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lời</a:t>
            </a:r>
            <a:r>
              <a:rPr lang="en-US" sz="2800" b="1" u="sng" dirty="0" smtClean="0"/>
              <a:t>:</a:t>
            </a:r>
          </a:p>
          <a:p>
            <a:pPr marL="514350" indent="-514350" algn="just">
              <a:buAutoNum type="alphaLcParenR"/>
            </a:pP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a: </a:t>
            </a:r>
          </a:p>
          <a:p>
            <a:pPr marL="514350" indent="-514350" algn="ctr"/>
            <a:r>
              <a:rPr lang="en-US" sz="2800" b="1" dirty="0" err="1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1A04C0"/>
                </a:solidFill>
              </a:rPr>
              <a:t>tđ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 =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= 20 + 20 = 40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endParaRPr lang="en-US" sz="2800" b="1" dirty="0" smtClean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105400"/>
            <a:ext cx="8839200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u="sng" dirty="0" err="1" smtClean="0"/>
              <a:t>Trả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lời</a:t>
            </a:r>
            <a:r>
              <a:rPr lang="en-US" sz="2800" b="1" u="sng" dirty="0" smtClean="0"/>
              <a:t>:</a:t>
            </a:r>
          </a:p>
          <a:p>
            <a:pPr marL="514350" indent="-514350" algn="just"/>
            <a:r>
              <a:rPr lang="en-US" sz="2800" b="1" dirty="0" smtClean="0">
                <a:solidFill>
                  <a:srgbClr val="1A04C0"/>
                </a:solidFill>
              </a:rPr>
              <a:t>b)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b: </a:t>
            </a:r>
          </a:p>
          <a:p>
            <a:pPr marL="514350" indent="-514350" algn="ctr"/>
            <a:r>
              <a:rPr lang="en-US" sz="2800" b="1" dirty="0" err="1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1A04C0"/>
                </a:solidFill>
              </a:rPr>
              <a:t>tđ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 =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+ 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3</a:t>
            </a:r>
            <a:r>
              <a:rPr lang="en-US" sz="2800" b="1" dirty="0" smtClean="0">
                <a:solidFill>
                  <a:srgbClr val="1A04C0"/>
                </a:solidFill>
              </a:rPr>
              <a:t> = 20 + 20 + 20 = 60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514350" indent="-514350" algn="just"/>
            <a:r>
              <a:rPr lang="en-US" sz="2400" b="1" dirty="0" err="1" smtClean="0">
                <a:latin typeface="Times New Roman"/>
                <a:cs typeface="Times New Roman"/>
              </a:rPr>
              <a:t>R</a:t>
            </a:r>
            <a:r>
              <a:rPr lang="en-US" sz="2400" b="1" baseline="-25000" dirty="0" err="1" smtClean="0">
                <a:latin typeface="Times New Roman"/>
                <a:cs typeface="Times New Roman"/>
              </a:rPr>
              <a:t>tđ</a:t>
            </a:r>
            <a:r>
              <a:rPr lang="en-US" sz="2400" b="1" baseline="-25000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của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đoạn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mạch</a:t>
            </a:r>
            <a:r>
              <a:rPr lang="en-US" sz="2400" b="1" dirty="0" smtClean="0">
                <a:latin typeface="Times New Roman"/>
                <a:cs typeface="Times New Roman"/>
              </a:rPr>
              <a:t> b </a:t>
            </a:r>
            <a:r>
              <a:rPr lang="en-US" sz="2400" b="1" dirty="0" err="1" smtClean="0">
                <a:latin typeface="Times New Roman"/>
                <a:cs typeface="Times New Roman"/>
              </a:rPr>
              <a:t>lớn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gấp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3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lần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các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điện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trở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thành</a:t>
            </a:r>
            <a:r>
              <a:rPr lang="en-US" sz="2400" b="1" dirty="0" smtClean="0"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Times New Roman"/>
                <a:cs typeface="Times New Roman"/>
              </a:rPr>
              <a:t>phần</a:t>
            </a:r>
            <a:r>
              <a:rPr lang="en-US" sz="2400" b="1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Action Button: Back or Previous 8">
            <a:hlinkClick r:id="rId3" action="ppaction://hlinksldjump" highlightClick="1"/>
          </p:cNvPr>
          <p:cNvSpPr/>
          <p:nvPr/>
        </p:nvSpPr>
        <p:spPr>
          <a:xfrm>
            <a:off x="8382000" y="4419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1" name="Picture 10" descr="TÁ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5105400"/>
            <a:ext cx="990600" cy="822198"/>
          </a:xfrm>
          <a:prstGeom prst="rect">
            <a:avLst/>
          </a:prstGeom>
        </p:spPr>
      </p:pic>
      <p:sp>
        <p:nvSpPr>
          <p:cNvPr id="12" name="8-Point Star 11"/>
          <p:cNvSpPr/>
          <p:nvPr/>
        </p:nvSpPr>
        <p:spPr>
          <a:xfrm>
            <a:off x="5486400" y="42672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+1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7" grpId="1" animBg="1"/>
      <p:bldP spid="8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777657"/>
            <a:ext cx="8915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/>
              <a:t>*</a:t>
            </a:r>
            <a:r>
              <a:rPr lang="en-US" sz="2800" b="1" dirty="0" err="1" smtClean="0"/>
              <a:t>Mở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rộng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gồm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điện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trở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mắc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nối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tiếp</a:t>
            </a:r>
            <a:r>
              <a:rPr lang="en-US" sz="2800" b="1" dirty="0" smtClean="0"/>
              <a:t>: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209800" y="1676400"/>
            <a:ext cx="4343400" cy="2362200"/>
            <a:chOff x="2209800" y="1676400"/>
            <a:chExt cx="4343400" cy="2362200"/>
          </a:xfrm>
        </p:grpSpPr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2286000" y="1752600"/>
            <a:ext cx="4191000" cy="2155371"/>
          </p:xfrm>
          <a:graphic>
            <a:graphicData uri="http://schemas.openxmlformats.org/presentationml/2006/ole">
              <p:oleObj spid="_x0000_s71686" name="Equation" r:id="rId3" imgW="1333440" imgH="685800" progId="Equation.3">
                <p:embed/>
              </p:oleObj>
            </a:graphicData>
          </a:graphic>
        </p:graphicFrame>
        <p:sp>
          <p:nvSpPr>
            <p:cNvPr id="27" name="Rectangle 26"/>
            <p:cNvSpPr/>
            <p:nvPr/>
          </p:nvSpPr>
          <p:spPr>
            <a:xfrm>
              <a:off x="2209800" y="1676400"/>
              <a:ext cx="4343400" cy="2362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VIET BA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676400"/>
            <a:ext cx="1834010" cy="1371600"/>
          </a:xfrm>
          <a:prstGeom prst="rect">
            <a:avLst/>
          </a:prstGeom>
          <a:noFill/>
        </p:spPr>
      </p:pic>
      <p:sp>
        <p:nvSpPr>
          <p:cNvPr id="8" name="Action Button: Back or Previous 7">
            <a:hlinkClick r:id="rId5" action="ppaction://hlinksldjump" highlightClick="1"/>
          </p:cNvPr>
          <p:cNvSpPr/>
          <p:nvPr/>
        </p:nvSpPr>
        <p:spPr>
          <a:xfrm>
            <a:off x="8382000" y="4419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0480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91886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 = 12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40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80</a:t>
            </a:r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829580"/>
            <a:ext cx="86106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/>
              <a:t>A. </a:t>
            </a:r>
            <a:r>
              <a:rPr lang="en-US" sz="2800" b="1" dirty="0" smtClean="0">
                <a:solidFill>
                  <a:srgbClr val="1A04C0"/>
                </a:solidFill>
              </a:rPr>
              <a:t>0,1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A</a:t>
            </a:r>
            <a:r>
              <a:rPr lang="en-US" sz="2800" b="1" dirty="0" smtClean="0">
                <a:latin typeface="Times New Roman"/>
                <a:cs typeface="Times New Roman"/>
              </a:rPr>
              <a:t>	      B.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0,15A	</a:t>
            </a:r>
            <a:r>
              <a:rPr lang="en-US" sz="2800" b="1" dirty="0" smtClean="0">
                <a:latin typeface="Times New Roman"/>
                <a:cs typeface="Times New Roman"/>
              </a:rPr>
              <a:t>  	  C.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0,25A</a:t>
            </a:r>
            <a:r>
              <a:rPr lang="en-US" sz="2800" b="1" dirty="0" smtClean="0">
                <a:latin typeface="Times New Roman"/>
                <a:cs typeface="Times New Roman"/>
              </a:rPr>
              <a:t>              D. 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0,3A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0945" y="2881745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371600" y="4038600"/>
          <a:ext cx="6311153" cy="1219200"/>
        </p:xfrm>
        <a:graphic>
          <a:graphicData uri="http://schemas.openxmlformats.org/presentationml/2006/ole">
            <p:oleObj spid="_x0000_s125954" name="Equation" r:id="rId3" imgW="2234880" imgH="431640" progId="Equation.3">
              <p:embed/>
            </p:oleObj>
          </a:graphicData>
        </a:graphic>
      </p:graphicFrame>
      <p:sp>
        <p:nvSpPr>
          <p:cNvPr id="8" name="Action Button: Back or Previous 7">
            <a:hlinkClick r:id="rId4" action="ppaction://hlinksldjump" highlightClick="1"/>
          </p:cNvPr>
          <p:cNvSpPr/>
          <p:nvPr/>
        </p:nvSpPr>
        <p:spPr>
          <a:xfrm>
            <a:off x="8382000" y="44196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9" name="Picture 8" descr="TÁ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5656326"/>
            <a:ext cx="1447800" cy="1201674"/>
          </a:xfrm>
          <a:prstGeom prst="rect">
            <a:avLst/>
          </a:prstGeom>
        </p:spPr>
      </p:pic>
      <p:sp>
        <p:nvSpPr>
          <p:cNvPr id="11" name="8-Point Star 10"/>
          <p:cNvSpPr/>
          <p:nvPr/>
        </p:nvSpPr>
        <p:spPr>
          <a:xfrm>
            <a:off x="4604122" y="5427726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+1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0480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918865"/>
            <a:ext cx="861060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,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được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nhau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điểm</a:t>
            </a:r>
            <a:r>
              <a:rPr lang="en-US" sz="2800" b="1" dirty="0" smtClean="0">
                <a:solidFill>
                  <a:srgbClr val="1A04C0"/>
                </a:solidFill>
              </a:rPr>
              <a:t> A, B.</a:t>
            </a:r>
          </a:p>
          <a:p>
            <a:pPr marL="514350" indent="-514350" algn="just">
              <a:buAutoNum type="alphaLcParenR"/>
            </a:pPr>
            <a:r>
              <a:rPr lang="en-US" sz="2800" b="1" dirty="0" err="1" smtClean="0">
                <a:solidFill>
                  <a:srgbClr val="1A04C0"/>
                </a:solidFill>
              </a:rPr>
              <a:t>Vẽ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sơ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đồ</a:t>
            </a:r>
            <a:r>
              <a:rPr lang="en-US" sz="2800" b="1" dirty="0" smtClean="0">
                <a:solidFill>
                  <a:srgbClr val="1A04C0"/>
                </a:solidFill>
              </a:rPr>
              <a:t> 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trên</a:t>
            </a:r>
            <a:r>
              <a:rPr lang="en-US" sz="2800" b="1" dirty="0" smtClean="0">
                <a:solidFill>
                  <a:srgbClr val="1A04C0"/>
                </a:solidFill>
              </a:rPr>
              <a:t>.</a:t>
            </a:r>
          </a:p>
          <a:p>
            <a:pPr marL="514350" indent="-514350" algn="just">
              <a:buAutoNum type="alphaLcParenR"/>
            </a:pPr>
            <a:r>
              <a:rPr lang="en-US" sz="2800" b="1" dirty="0" smtClean="0">
                <a:solidFill>
                  <a:srgbClr val="1A04C0"/>
                </a:solidFill>
              </a:rPr>
              <a:t>Cho </a:t>
            </a:r>
            <a:r>
              <a:rPr lang="en-US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1A04C0"/>
                </a:solidFill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10</a:t>
            </a:r>
            <a:r>
              <a:rPr lang="el-GR" sz="2800" b="1" dirty="0" smtClean="0">
                <a:latin typeface="Times New Roman"/>
                <a:cs typeface="Times New Roman"/>
              </a:rPr>
              <a:t>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chỉ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0,2</a:t>
            </a:r>
            <a:r>
              <a:rPr lang="en-US" sz="2800" b="1" dirty="0" smtClean="0">
                <a:latin typeface="Times New Roman"/>
                <a:cs typeface="Times New Roman"/>
              </a:rPr>
              <a:t>A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.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Tính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mỗi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và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ở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đoạn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  <a:latin typeface="Times New Roman"/>
                <a:cs typeface="Times New Roman"/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  <a:latin typeface="Times New Roman"/>
                <a:cs typeface="Times New Roman"/>
              </a:rPr>
              <a:t>.</a:t>
            </a:r>
            <a:endParaRPr lang="en-US" sz="2800" b="1" dirty="0" smtClean="0">
              <a:solidFill>
                <a:srgbClr val="1A04C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57400" y="3733800"/>
            <a:ext cx="4728955" cy="2739048"/>
            <a:chOff x="2057400" y="3733800"/>
            <a:chExt cx="4728955" cy="2739048"/>
          </a:xfrm>
        </p:grpSpPr>
        <p:grpSp>
          <p:nvGrpSpPr>
            <p:cNvPr id="12" name="Group 11"/>
            <p:cNvGrpSpPr/>
            <p:nvPr/>
          </p:nvGrpSpPr>
          <p:grpSpPr>
            <a:xfrm>
              <a:off x="2057400" y="3733800"/>
              <a:ext cx="4728955" cy="2739048"/>
              <a:chOff x="2057400" y="3733800"/>
              <a:chExt cx="4728955" cy="2739048"/>
            </a:xfrm>
          </p:grpSpPr>
          <p:pic>
            <p:nvPicPr>
              <p:cNvPr id="9" name="Picture 8" descr="BAI TAP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057400" y="3733800"/>
                <a:ext cx="4728955" cy="2739048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507670" y="4987635"/>
                <a:ext cx="768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0,2 A</a:t>
                </a:r>
                <a:endParaRPr lang="en-US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5257800" y="579120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          B</a:t>
              </a:r>
              <a:endParaRPr lang="en-US" dirty="0"/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1A04C0"/>
                </a:solidFill>
              </a:rPr>
              <a:t>III. VẬN DỤNG</a:t>
            </a:r>
            <a:endParaRPr lang="en-US" b="1" dirty="0">
              <a:solidFill>
                <a:srgbClr val="1A04C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2400" y="304800"/>
            <a:ext cx="107612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tập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2990850"/>
            <a:ext cx="177323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l-GR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Ώ</a:t>
            </a: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10</a:t>
            </a:r>
            <a:r>
              <a:rPr lang="el-GR" sz="2400" b="1" dirty="0" smtClean="0">
                <a:solidFill>
                  <a:srgbClr val="000066"/>
                </a:solidFill>
                <a:latin typeface="Times New Roman"/>
                <a:cs typeface="Times New Roman"/>
              </a:rPr>
              <a:t>Ω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0,2A</a:t>
            </a:r>
            <a:endParaRPr lang="en-US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(V)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baseline="-25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= ? (V)</a:t>
            </a:r>
            <a:endParaRPr lang="el-GR" sz="2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1"/>
          <p:cNvSpPr txBox="1">
            <a:spLocks noChangeArrowheads="1"/>
          </p:cNvSpPr>
          <p:nvPr/>
        </p:nvSpPr>
        <p:spPr bwMode="auto">
          <a:xfrm>
            <a:off x="2509837" y="2976562"/>
            <a:ext cx="4807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3"/>
          <p:cNvSpPr txBox="1">
            <a:spLocks noChangeArrowheads="1"/>
          </p:cNvSpPr>
          <p:nvPr/>
        </p:nvSpPr>
        <p:spPr bwMode="auto">
          <a:xfrm>
            <a:off x="693737" y="2514600"/>
            <a:ext cx="1236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u="sng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vi-VN" sz="24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4"/>
          <p:cNvSpPr txBox="1">
            <a:spLocks noChangeArrowheads="1"/>
          </p:cNvSpPr>
          <p:nvPr/>
        </p:nvSpPr>
        <p:spPr bwMode="auto">
          <a:xfrm>
            <a:off x="3883025" y="2530475"/>
            <a:ext cx="7651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2400" b="1" u="sng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471487" y="4514850"/>
            <a:ext cx="3962400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495800" y="689952"/>
            <a:ext cx="4267200" cy="2205648"/>
            <a:chOff x="2057400" y="3833584"/>
            <a:chExt cx="4728955" cy="2739048"/>
          </a:xfrm>
        </p:grpSpPr>
        <p:grpSp>
          <p:nvGrpSpPr>
            <p:cNvPr id="21" name="Group 11"/>
            <p:cNvGrpSpPr/>
            <p:nvPr/>
          </p:nvGrpSpPr>
          <p:grpSpPr>
            <a:xfrm>
              <a:off x="2057400" y="3833584"/>
              <a:ext cx="4728955" cy="2739048"/>
              <a:chOff x="2057400" y="3833584"/>
              <a:chExt cx="4728955" cy="2739048"/>
            </a:xfrm>
          </p:grpSpPr>
          <p:pic>
            <p:nvPicPr>
              <p:cNvPr id="23" name="Picture 22" descr="BAI TAP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57400" y="3833584"/>
                <a:ext cx="4728955" cy="273904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507670" y="4987635"/>
                <a:ext cx="7689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0,2 A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266334" y="5815610"/>
              <a:ext cx="1359662" cy="420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          B</a:t>
              </a:r>
              <a:endParaRPr lang="en-US" sz="1600" dirty="0"/>
            </a:p>
          </p:txBody>
        </p:sp>
      </p:grp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429000" y="3733800"/>
          <a:ext cx="3721100" cy="1030458"/>
        </p:xfrm>
        <a:graphic>
          <a:graphicData uri="http://schemas.openxmlformats.org/presentationml/2006/ole">
            <p:oleObj spid="_x0000_s124931" name="Equation" r:id="rId4" imgW="1650960" imgH="457200" progId="Equation.3">
              <p:embed/>
            </p:oleObj>
          </a:graphicData>
        </a:graphic>
      </p:graphicFrame>
      <p:sp>
        <p:nvSpPr>
          <p:cNvPr id="26" name="Hộp_Văn_Bản 11"/>
          <p:cNvSpPr txBox="1">
            <a:spLocks noChangeArrowheads="1"/>
          </p:cNvSpPr>
          <p:nvPr/>
        </p:nvSpPr>
        <p:spPr bwMode="auto">
          <a:xfrm>
            <a:off x="2514600" y="3352800"/>
            <a:ext cx="6635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Hộp_Văn_Bản 11"/>
          <p:cNvSpPr txBox="1">
            <a:spLocks noChangeArrowheads="1"/>
          </p:cNvSpPr>
          <p:nvPr/>
        </p:nvSpPr>
        <p:spPr bwMode="auto">
          <a:xfrm>
            <a:off x="2514600" y="4796135"/>
            <a:ext cx="47516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4932" name="Object 4"/>
          <p:cNvGraphicFramePr>
            <a:graphicFrameLocks noChangeAspect="1"/>
          </p:cNvGraphicFramePr>
          <p:nvPr/>
        </p:nvGraphicFramePr>
        <p:xfrm>
          <a:off x="2646362" y="5334000"/>
          <a:ext cx="6269038" cy="515938"/>
        </p:xfrm>
        <a:graphic>
          <a:graphicData uri="http://schemas.openxmlformats.org/presentationml/2006/ole">
            <p:oleObj spid="_x0000_s124932" name="Equation" r:id="rId5" imgW="2781000" imgH="228600" progId="Equation.3">
              <p:embed/>
            </p:oleObj>
          </a:graphicData>
        </a:graphic>
      </p:graphicFrame>
      <p:sp>
        <p:nvSpPr>
          <p:cNvPr id="28" name="Action Button: Back or Previous 27">
            <a:hlinkClick r:id="rId6" action="ppaction://hlinksldjump" highlightClick="1"/>
          </p:cNvPr>
          <p:cNvSpPr/>
          <p:nvPr/>
        </p:nvSpPr>
        <p:spPr>
          <a:xfrm>
            <a:off x="8382000" y="6248400"/>
            <a:ext cx="762000" cy="6096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19" name="Picture 18" descr="TÁ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" y="990600"/>
            <a:ext cx="1447800" cy="1201674"/>
          </a:xfrm>
          <a:prstGeom prst="rect">
            <a:avLst/>
          </a:prstGeom>
        </p:spPr>
      </p:pic>
      <p:sp>
        <p:nvSpPr>
          <p:cNvPr id="29" name="8-Point Star 28"/>
          <p:cNvSpPr/>
          <p:nvPr/>
        </p:nvSpPr>
        <p:spPr>
          <a:xfrm>
            <a:off x="2622922" y="762000"/>
            <a:ext cx="1447800" cy="11430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+2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26" grpId="0"/>
      <p:bldP spid="27" grpId="0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838200" y="533400"/>
            <a:ext cx="8229600" cy="944562"/>
          </a:xfrm>
        </p:spPr>
        <p:txBody>
          <a:bodyPr>
            <a:normAutofit/>
          </a:bodyPr>
          <a:lstStyle/>
          <a:p>
            <a:pPr algn="r"/>
            <a:r>
              <a:rPr lang="en-US" sz="4800" b="1" dirty="0" smtClean="0">
                <a:solidFill>
                  <a:srgbClr val="1A04C0"/>
                </a:solidFill>
              </a:rPr>
              <a:t>BÀI TẬP VỀ NHÀ</a:t>
            </a:r>
            <a:endParaRPr lang="en-US" sz="48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828801"/>
            <a:ext cx="8686800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thuộc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ghi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phần</a:t>
            </a:r>
            <a:r>
              <a:rPr lang="en-US" sz="2800" b="1" dirty="0" smtClean="0"/>
              <a:t> “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thể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chưa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biết</a:t>
            </a:r>
            <a:r>
              <a:rPr lang="en-US" sz="2800" b="1" dirty="0" smtClean="0"/>
              <a:t>”.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sách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.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b="1" dirty="0" smtClean="0"/>
              <a:t> </a:t>
            </a: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kỹ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trước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: “</a:t>
            </a:r>
            <a:r>
              <a:rPr lang="en-US" sz="2800" b="1" dirty="0" err="1" smtClean="0"/>
              <a:t>Đoạn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mạch</a:t>
            </a:r>
            <a:r>
              <a:rPr lang="en-US" sz="2800" b="1" dirty="0" smtClean="0"/>
              <a:t> song </a:t>
            </a:r>
            <a:r>
              <a:rPr lang="en-US" sz="2800" b="1" dirty="0" err="1" smtClean="0"/>
              <a:t>song</a:t>
            </a:r>
            <a:r>
              <a:rPr lang="en-US" sz="2800" b="1" dirty="0" smtClean="0"/>
              <a:t>”</a:t>
            </a:r>
          </a:p>
        </p:txBody>
      </p:sp>
      <p:pic>
        <p:nvPicPr>
          <p:cNvPr id="19" name="Picture 3" descr="Book-01-ju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0696">
            <a:off x="1826532" y="658965"/>
            <a:ext cx="1203734" cy="110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INOON 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715540"/>
            <a:ext cx="2971800" cy="214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10668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2: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Muốn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giữa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hai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đầu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gì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như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82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vôn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1A04C0"/>
                </a:solidFill>
              </a:rPr>
              <a:t>song </a:t>
            </a:r>
            <a:r>
              <a:rPr lang="en-US" sz="2800" b="1" dirty="0" err="1" smtClean="0">
                <a:solidFill>
                  <a:srgbClr val="1A04C0"/>
                </a:solidFill>
              </a:rPr>
              <a:t>song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hiệu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chốt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(+) </a:t>
            </a:r>
            <a:r>
              <a:rPr lang="en-US" sz="2800" b="1" dirty="0" err="1" smtClean="0">
                <a:solidFill>
                  <a:srgbClr val="1A04C0"/>
                </a:solidFill>
              </a:rPr>
              <a:t>vôn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cực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nguồn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1066800"/>
            <a:ext cx="86106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Câu</a:t>
            </a:r>
            <a:r>
              <a:rPr lang="en-US" sz="2800" b="1" dirty="0" smtClean="0"/>
              <a:t> 3: </a:t>
            </a:r>
            <a:r>
              <a:rPr lang="en-US" sz="2800" b="1" dirty="0" err="1" smtClean="0">
                <a:solidFill>
                  <a:srgbClr val="1A04C0"/>
                </a:solidFill>
              </a:rPr>
              <a:t>Muốn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cường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độ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gì</a:t>
            </a:r>
            <a:r>
              <a:rPr lang="en-US" sz="2800" b="1" dirty="0" smtClean="0">
                <a:solidFill>
                  <a:srgbClr val="1A04C0"/>
                </a:solidFill>
              </a:rPr>
              <a:t> ? </a:t>
            </a:r>
            <a:r>
              <a:rPr lang="en-US" sz="2800" b="1" dirty="0" err="1" smtClean="0">
                <a:solidFill>
                  <a:srgbClr val="1A04C0"/>
                </a:solidFill>
              </a:rPr>
              <a:t>Mắc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dụng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cụ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như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nào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với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dây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dẫn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cần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đo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198438"/>
            <a:ext cx="7848600" cy="6397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</a:rPr>
              <a:t>KiỂM</a:t>
            </a:r>
            <a:r>
              <a:rPr lang="en-US" sz="5400" b="1" dirty="0" smtClean="0">
                <a:solidFill>
                  <a:srgbClr val="FF0000"/>
                </a:solidFill>
              </a:rPr>
              <a:t> TRA BÀI CŨ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2882205"/>
            <a:ext cx="86106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ampe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ampe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nối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tiếp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dây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cần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cường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đột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dòng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chốt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(+) </a:t>
            </a:r>
            <a:r>
              <a:rPr lang="en-US" sz="2800" b="1" dirty="0" err="1" smtClean="0">
                <a:solidFill>
                  <a:srgbClr val="1A04C0"/>
                </a:solidFill>
              </a:rPr>
              <a:t>ampe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kế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phía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cực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dương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của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nguồn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276600" y="3429000"/>
            <a:ext cx="5857519" cy="3429000"/>
            <a:chOff x="3276600" y="3429000"/>
            <a:chExt cx="5857519" cy="3429000"/>
          </a:xfrm>
        </p:grpSpPr>
        <p:grpSp>
          <p:nvGrpSpPr>
            <p:cNvPr id="13" name="Group 12"/>
            <p:cNvGrpSpPr/>
            <p:nvPr/>
          </p:nvGrpSpPr>
          <p:grpSpPr>
            <a:xfrm>
              <a:off x="3276600" y="3429000"/>
              <a:ext cx="5857519" cy="3429000"/>
              <a:chOff x="3276600" y="3429000"/>
              <a:chExt cx="5857519" cy="3429000"/>
            </a:xfrm>
          </p:grpSpPr>
          <p:pic>
            <p:nvPicPr>
              <p:cNvPr id="21" name="Picture 20" descr="4.2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276600" y="3429000"/>
                <a:ext cx="5857519" cy="3429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471356" y="3962400"/>
                <a:ext cx="3866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R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953000" y="4800557"/>
              <a:ext cx="2133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 descr="khoa K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4000" y="6463102"/>
              <a:ext cx="857370" cy="304843"/>
            </a:xfrm>
            <a:prstGeom prst="rect">
              <a:avLst/>
            </a:prstGeom>
          </p:spPr>
        </p:pic>
      </p:grpSp>
      <p:pic>
        <p:nvPicPr>
          <p:cNvPr id="20" name="Picture 19" descr="4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0"/>
            <a:ext cx="5638800" cy="3323750"/>
          </a:xfrm>
          <a:prstGeom prst="rect">
            <a:avLst/>
          </a:prstGeom>
        </p:spPr>
      </p:pic>
      <p:pic>
        <p:nvPicPr>
          <p:cNvPr id="15" name="Picture 14" descr="MAT HO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124200"/>
            <a:ext cx="9906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1905000"/>
            <a:ext cx="40386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1A04C0"/>
                </a:solidFill>
              </a:rPr>
              <a:t>Liệu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ta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có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thể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thay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thế</a:t>
            </a:r>
            <a:r>
              <a:rPr lang="en-US" sz="2800" b="1" dirty="0" smtClean="0">
                <a:solidFill>
                  <a:srgbClr val="1A04C0"/>
                </a:solidFill>
              </a:rPr>
              <a:t> 2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mắc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bằng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một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trở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để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dòng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điện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chạy</a:t>
            </a:r>
            <a:r>
              <a:rPr lang="en-US" sz="2800" b="1" dirty="0" smtClean="0">
                <a:solidFill>
                  <a:srgbClr val="1A04C0"/>
                </a:solidFill>
              </a:rPr>
              <a:t> qua </a:t>
            </a:r>
            <a:r>
              <a:rPr lang="en-US" sz="2800" b="1" dirty="0" err="1" smtClean="0">
                <a:solidFill>
                  <a:srgbClr val="1A04C0"/>
                </a:solidFill>
              </a:rPr>
              <a:t>mạch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không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thay</a:t>
            </a:r>
            <a:r>
              <a:rPr lang="en-US" sz="2800" b="1" dirty="0" smtClean="0">
                <a:solidFill>
                  <a:srgbClr val="1A04C0"/>
                </a:solidFill>
              </a:rPr>
              <a:t> </a:t>
            </a:r>
            <a:r>
              <a:rPr lang="en-US" sz="2800" b="1" dirty="0" err="1" smtClean="0">
                <a:solidFill>
                  <a:srgbClr val="1A04C0"/>
                </a:solidFill>
              </a:rPr>
              <a:t>đổi</a:t>
            </a:r>
            <a:r>
              <a:rPr lang="en-US" sz="2800" b="1" dirty="0" smtClean="0">
                <a:solidFill>
                  <a:srgbClr val="1A04C0"/>
                </a:solidFill>
              </a:rPr>
              <a:t> ?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7162800" y="3200400"/>
            <a:ext cx="914400" cy="6096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l-GR" sz="20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Ω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Action Button: Forward or Next 7">
            <a:hlinkClick r:id="rId6" action="ppaction://hlinksldjump" highlightClick="1"/>
          </p:cNvPr>
          <p:cNvSpPr/>
          <p:nvPr/>
        </p:nvSpPr>
        <p:spPr>
          <a:xfrm>
            <a:off x="1371600" y="4572000"/>
            <a:ext cx="1066800" cy="9144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63727" y="54358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1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9562" y="547255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1A04C0"/>
                </a:solidFill>
              </a:rPr>
              <a:t>R</a:t>
            </a:r>
            <a:r>
              <a:rPr lang="en-US" sz="2800" b="1" baseline="-25000" dirty="0" smtClean="0">
                <a:solidFill>
                  <a:srgbClr val="1A04C0"/>
                </a:solidFill>
              </a:rPr>
              <a:t>2</a:t>
            </a:r>
            <a:endParaRPr lang="en-US" sz="2800" b="1" dirty="0">
              <a:solidFill>
                <a:srgbClr val="1A04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1752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14800" y="102523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71655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67400" y="27432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578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48400" y="228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05945" y="368531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2400" y="4495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962400" y="5257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174675" y="63246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770420" y="630382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23020" y="640773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543800" y="286096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953000" y="1246910"/>
            <a:ext cx="2133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khoa 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909455"/>
            <a:ext cx="857370" cy="30484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477000" y="3962400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R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tđ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8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4419600" y="2362200"/>
            <a:ext cx="4648200" cy="3277201"/>
            <a:chOff x="4419600" y="2362200"/>
            <a:chExt cx="4648200" cy="3277201"/>
          </a:xfrm>
        </p:grpSpPr>
        <p:pic>
          <p:nvPicPr>
            <p:cNvPr id="49" name="Picture 48" descr="4.3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600" y="2362200"/>
              <a:ext cx="4648200" cy="3277201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4953000" y="3886199"/>
              <a:ext cx="2133600" cy="1565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8" name="Picture 67" descr="kho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53375" y="5271655"/>
              <a:ext cx="857370" cy="304843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4267200" y="2362200"/>
            <a:ext cx="4766387" cy="3429000"/>
            <a:chOff x="4267200" y="2362200"/>
            <a:chExt cx="4766387" cy="3429000"/>
          </a:xfrm>
        </p:grpSpPr>
        <p:pic>
          <p:nvPicPr>
            <p:cNvPr id="50" name="Picture 49" descr="4.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2362200"/>
              <a:ext cx="4766387" cy="342900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4953000" y="3768392"/>
              <a:ext cx="2133600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46" descr="khoa 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0" y="5430937"/>
              <a:ext cx="857370" cy="30484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367135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8288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/>
              <a:t>Trong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gồm</a:t>
            </a:r>
            <a:r>
              <a:rPr lang="en-US" sz="2400" b="1" dirty="0" smtClean="0"/>
              <a:t> 2 </a:t>
            </a:r>
            <a:r>
              <a:rPr lang="en-US" sz="2400" b="1" dirty="0" err="1" smtClean="0"/>
              <a:t>bóng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đèn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mắc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nối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tiếp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685800" y="2438400"/>
            <a:ext cx="2819400" cy="592666"/>
            <a:chOff x="685800" y="2514600"/>
            <a:chExt cx="3624942" cy="762000"/>
          </a:xfrm>
        </p:grpSpPr>
        <p:grpSp>
          <p:nvGrpSpPr>
            <p:cNvPr id="19" name="Group 18"/>
            <p:cNvGrpSpPr/>
            <p:nvPr/>
          </p:nvGrpSpPr>
          <p:grpSpPr>
            <a:xfrm>
              <a:off x="685800" y="2514600"/>
              <a:ext cx="2057400" cy="762000"/>
              <a:chOff x="609600" y="2438400"/>
              <a:chExt cx="2133600" cy="838200"/>
            </a:xfrm>
          </p:grpSpPr>
          <p:graphicFrame>
            <p:nvGraphicFramePr>
              <p:cNvPr id="17" name="Object 16"/>
              <p:cNvGraphicFramePr>
                <a:graphicFrameLocks noChangeAspect="1"/>
              </p:cNvGraphicFramePr>
              <p:nvPr/>
            </p:nvGraphicFramePr>
            <p:xfrm>
              <a:off x="631002" y="2515235"/>
              <a:ext cx="2057870" cy="684530"/>
            </p:xfrm>
            <a:graphic>
              <a:graphicData uri="http://schemas.openxmlformats.org/presentationml/2006/ole">
                <p:oleObj spid="_x0000_s5125" name="Equation" r:id="rId6" imgW="647640" imgH="215640" progId="Equation.3">
                  <p:embed/>
                </p:oleObj>
              </a:graphicData>
            </a:graphic>
          </p:graphicFrame>
          <p:sp>
            <p:nvSpPr>
              <p:cNvPr id="18" name="Rectangle 17"/>
              <p:cNvSpPr/>
              <p:nvPr/>
            </p:nvSpPr>
            <p:spPr>
              <a:xfrm>
                <a:off x="609600" y="2438400"/>
                <a:ext cx="2133600" cy="838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526971" y="2667001"/>
              <a:ext cx="783771" cy="59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(</a:t>
              </a:r>
              <a:r>
                <a:rPr lang="en-US" sz="24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5800" y="3124200"/>
            <a:ext cx="2895600" cy="609599"/>
            <a:chOff x="381000" y="2514600"/>
            <a:chExt cx="3619508" cy="762001"/>
          </a:xfrm>
        </p:grpSpPr>
        <p:grpSp>
          <p:nvGrpSpPr>
            <p:cNvPr id="25" name="Group 18"/>
            <p:cNvGrpSpPr/>
            <p:nvPr/>
          </p:nvGrpSpPr>
          <p:grpSpPr>
            <a:xfrm>
              <a:off x="381000" y="2514600"/>
              <a:ext cx="2514600" cy="762001"/>
              <a:chOff x="293511" y="2438397"/>
              <a:chExt cx="2607734" cy="838200"/>
            </a:xfrm>
          </p:grpSpPr>
          <p:graphicFrame>
            <p:nvGraphicFramePr>
              <p:cNvPr id="27" name="Object 26"/>
              <p:cNvGraphicFramePr>
                <a:graphicFrameLocks noChangeAspect="1"/>
              </p:cNvGraphicFramePr>
              <p:nvPr/>
            </p:nvGraphicFramePr>
            <p:xfrm>
              <a:off x="449910" y="2515232"/>
              <a:ext cx="2420056" cy="684529"/>
            </p:xfrm>
            <a:graphic>
              <a:graphicData uri="http://schemas.openxmlformats.org/presentationml/2006/ole">
                <p:oleObj spid="_x0000_s5126" name="Equation" r:id="rId7" imgW="761760" imgH="215640" progId="Equation.3">
                  <p:embed/>
                </p:oleObj>
              </a:graphicData>
            </a:graphic>
          </p:graphicFrame>
          <p:sp>
            <p:nvSpPr>
              <p:cNvPr id="30" name="Rectangle 29"/>
              <p:cNvSpPr/>
              <p:nvPr/>
            </p:nvSpPr>
            <p:spPr>
              <a:xfrm>
                <a:off x="293511" y="2438397"/>
                <a:ext cx="2607734" cy="8382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3124200" y="2667000"/>
              <a:ext cx="876308" cy="5770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(</a:t>
              </a:r>
              <a:r>
                <a:rPr lang="en-US" sz="24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dirty="0" smtClean="0"/>
                <a:t>)</a:t>
              </a:r>
              <a:endParaRPr lang="en-US" sz="2400" b="1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24072" y="4485205"/>
            <a:ext cx="386473" cy="543995"/>
            <a:chOff x="5390872" y="4170225"/>
            <a:chExt cx="386473" cy="543995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5586051" y="4359931"/>
              <a:ext cx="381000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390872" y="419100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46848" y="3271337"/>
            <a:ext cx="444352" cy="538663"/>
            <a:chOff x="6206835" y="3108757"/>
            <a:chExt cx="444352" cy="538663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206835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6206835" y="31242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328048" y="3286780"/>
            <a:ext cx="444352" cy="523220"/>
            <a:chOff x="7556648" y="3106670"/>
            <a:chExt cx="444352" cy="523220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7592290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556648" y="310667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04800" y="38100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095472" y="4637605"/>
            <a:ext cx="386473" cy="543995"/>
            <a:chOff x="5390872" y="4170225"/>
            <a:chExt cx="386473" cy="543995"/>
          </a:xfrm>
        </p:grpSpPr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5586051" y="4359931"/>
              <a:ext cx="381000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390872" y="4191000"/>
              <a:ext cx="3241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118248" y="3271337"/>
            <a:ext cx="444352" cy="538663"/>
            <a:chOff x="6206835" y="3108757"/>
            <a:chExt cx="444352" cy="538663"/>
          </a:xfrm>
        </p:grpSpPr>
        <p:cxnSp>
          <p:nvCxnSpPr>
            <p:cNvPr id="55" name="Straight Arrow Connector 54"/>
            <p:cNvCxnSpPr/>
            <p:nvPr/>
          </p:nvCxnSpPr>
          <p:spPr>
            <a:xfrm>
              <a:off x="6206835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206835" y="312420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099448" y="3286780"/>
            <a:ext cx="444352" cy="523220"/>
            <a:chOff x="7556648" y="3106670"/>
            <a:chExt cx="444352" cy="523220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7592290" y="3108757"/>
              <a:ext cx="367145" cy="1588"/>
            </a:xfrm>
            <a:prstGeom prst="straightConnector1">
              <a:avLst/>
            </a:prstGeom>
            <a:ln w="38100">
              <a:solidFill>
                <a:srgbClr val="1A04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7556648" y="3106670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8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81000" y="5334000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" y="5867400"/>
            <a:ext cx="86106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A04C0"/>
                </a:solidFill>
              </a:rPr>
              <a:t>Quan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sát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sơ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đồ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mạch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</a:rPr>
              <a:t>, </a:t>
            </a:r>
            <a:r>
              <a:rPr lang="en-US" sz="2400" b="1" dirty="0" err="1" smtClean="0">
                <a:solidFill>
                  <a:srgbClr val="1A04C0"/>
                </a:solidFill>
              </a:rPr>
              <a:t>hãy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cho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biết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các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, 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  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và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ampe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được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mắc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với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nhau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như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thế</a:t>
            </a:r>
            <a:r>
              <a:rPr lang="en-US" sz="2400" b="1" dirty="0" smtClean="0">
                <a:solidFill>
                  <a:srgbClr val="1A04C0"/>
                </a:solidFill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</a:rPr>
              <a:t>nào</a:t>
            </a:r>
            <a:r>
              <a:rPr lang="en-US" sz="2400" b="1" dirty="0" smtClean="0">
                <a:solidFill>
                  <a:srgbClr val="1A04C0"/>
                </a:solidFill>
              </a:rPr>
              <a:t>.</a:t>
            </a:r>
            <a:endParaRPr lang="en-US" sz="2400" b="1" dirty="0">
              <a:solidFill>
                <a:srgbClr val="1A04C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81000" y="5320145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81000" y="5853545"/>
            <a:ext cx="6248400" cy="80021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300" b="1" dirty="0" err="1" smtClean="0">
                <a:solidFill>
                  <a:srgbClr val="1A04C0"/>
                </a:solidFill>
              </a:rPr>
              <a:t>Chứng</a:t>
            </a:r>
            <a:r>
              <a:rPr lang="en-US" sz="2300" b="1" dirty="0" smtClean="0">
                <a:solidFill>
                  <a:srgbClr val="1A04C0"/>
                </a:solidFill>
              </a:rPr>
              <a:t> minh </a:t>
            </a:r>
            <a:r>
              <a:rPr lang="en-US" sz="2300" b="1" dirty="0" err="1" smtClean="0">
                <a:solidFill>
                  <a:srgbClr val="1A04C0"/>
                </a:solidFill>
              </a:rPr>
              <a:t>rằng</a:t>
            </a:r>
            <a:r>
              <a:rPr lang="en-US" sz="2300" b="1" dirty="0" smtClean="0">
                <a:solidFill>
                  <a:srgbClr val="1A04C0"/>
                </a:solidFill>
              </a:rPr>
              <a:t>: </a:t>
            </a:r>
            <a:r>
              <a:rPr lang="en-US" sz="2300" b="1" dirty="0" err="1" smtClean="0">
                <a:solidFill>
                  <a:srgbClr val="FF0000"/>
                </a:solidFill>
              </a:rPr>
              <a:t>Hiệu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điện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thế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giữa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hai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đầu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mỗi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điện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trở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tỉ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lệ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thuận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1A04C0"/>
                </a:solidFill>
              </a:rPr>
              <a:t>với</a:t>
            </a:r>
            <a:r>
              <a:rPr lang="en-US" sz="2300" b="1" dirty="0" smtClean="0">
                <a:solidFill>
                  <a:srgbClr val="1A04C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điện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trở</a:t>
            </a:r>
            <a:r>
              <a:rPr lang="en-US" sz="2300" b="1" dirty="0" smtClean="0">
                <a:solidFill>
                  <a:srgbClr val="FF0000"/>
                </a:solidFill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</a:rPr>
              <a:t>đó</a:t>
            </a:r>
            <a:r>
              <a:rPr lang="en-US" sz="2300" b="1" dirty="0" smtClean="0">
                <a:solidFill>
                  <a:srgbClr val="1A04C0"/>
                </a:solidFill>
              </a:rPr>
              <a:t>.</a:t>
            </a:r>
            <a:endParaRPr lang="en-US" sz="2300" b="1" dirty="0">
              <a:solidFill>
                <a:srgbClr val="1A04C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6754095" y="5784270"/>
          <a:ext cx="1295400" cy="957469"/>
        </p:xfrm>
        <a:graphic>
          <a:graphicData uri="http://schemas.openxmlformats.org/presentationml/2006/ole">
            <p:oleObj spid="_x0000_s5127" name="Equation" r:id="rId8" imgW="583920" imgH="431640" progId="Equation.3">
              <p:embed/>
            </p:oleObj>
          </a:graphicData>
        </a:graphic>
      </p:graphicFrame>
      <p:sp>
        <p:nvSpPr>
          <p:cNvPr id="65" name="Rectangle 64"/>
          <p:cNvSpPr/>
          <p:nvPr/>
        </p:nvSpPr>
        <p:spPr>
          <a:xfrm>
            <a:off x="6754095" y="5805055"/>
            <a:ext cx="1295400" cy="914400"/>
          </a:xfrm>
          <a:prstGeom prst="rect">
            <a:avLst/>
          </a:prstGeom>
          <a:noFill/>
          <a:ln>
            <a:solidFill>
              <a:srgbClr val="1A04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264240" y="6091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5" grpId="0"/>
      <p:bldP spid="60" grpId="0" animBg="1"/>
      <p:bldP spid="60" grpId="1" animBg="1"/>
      <p:bldP spid="61" grpId="0" animBg="1"/>
      <p:bldP spid="61" grpId="1" animBg="1"/>
      <p:bldP spid="62" grpId="0" animBg="1"/>
      <p:bldP spid="63" grpId="0" animBg="1"/>
      <p:bldP spid="65" grpId="0" animBg="1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46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5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p:oleObj spid="_x0000_s74754" name="Equation" r:id="rId3" imgW="647640" imgH="215640" progId="Equation.3">
                      <p:embed/>
                    </p:oleObj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6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p:oleObj spid="_x0000_s74755" name="Equation" r:id="rId4" imgW="761760" imgH="215640" progId="Equation.3">
                      <p:embed/>
                    </p:oleObj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44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p:oleObj spid="_x0000_s74756" name="Equation" r:id="rId5" imgW="583920" imgH="431640" progId="Equation.3">
                  <p:embed/>
                </p:oleObj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1000" y="4221540"/>
            <a:ext cx="86106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tđ</a:t>
            </a:r>
            <a:r>
              <a:rPr lang="en-US" sz="2400" b="1" baseline="-25000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)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một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là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thay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thế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sao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cho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với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hiệu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thì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cường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dòng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chạy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vẫn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có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giá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trước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.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57" name="Picture 56" descr="VIET BA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3564136"/>
            <a:ext cx="838200" cy="62686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5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6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p:oleObj spid="_x0000_s76802" name="Equation" r:id="rId3" imgW="647640" imgH="215640" progId="Equation.3">
                      <p:embed/>
                    </p:oleObj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9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p:oleObj spid="_x0000_s76803" name="Equation" r:id="rId4" imgW="761760" imgH="215640" progId="Equation.3">
                      <p:embed/>
                    </p:oleObj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p:oleObj spid="_x0000_s76804" name="Equation" r:id="rId5" imgW="583920" imgH="431640" progId="Equation.3">
                  <p:embed/>
                </p:oleObj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(SGK)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4267200"/>
            <a:ext cx="579005" cy="461665"/>
          </a:xfrm>
          <a:prstGeom prst="rect">
            <a:avLst/>
          </a:prstGeom>
          <a:solidFill>
            <a:srgbClr val="FDEF35"/>
          </a:solidFill>
          <a:ln>
            <a:solidFill>
              <a:srgbClr val="1A04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4267200"/>
            <a:ext cx="7924800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Chứng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minh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công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thức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tính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tương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đương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R</a:t>
            </a:r>
            <a:r>
              <a:rPr lang="en-US" sz="2400" b="1" baseline="-25000" dirty="0" err="1" smtClean="0">
                <a:solidFill>
                  <a:srgbClr val="1A04C0"/>
                </a:solidFill>
                <a:latin typeface="+mj-lt"/>
              </a:rPr>
              <a:t>tđ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của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đoạn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mạch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gồm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2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điện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trở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R</a:t>
            </a:r>
            <a:r>
              <a:rPr lang="en-US" sz="2400" b="1" baseline="-25000" dirty="0" smtClean="0">
                <a:solidFill>
                  <a:srgbClr val="1A04C0"/>
                </a:solidFill>
                <a:latin typeface="+mj-lt"/>
              </a:rPr>
              <a:t>1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, R</a:t>
            </a:r>
            <a:r>
              <a:rPr lang="en-US" sz="2400" b="1" baseline="-25000" dirty="0" smtClean="0">
                <a:solidFill>
                  <a:srgbClr val="1A04C0"/>
                </a:solidFill>
                <a:latin typeface="+mj-lt"/>
              </a:rPr>
              <a:t>2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mắc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nối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tiếp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</a:rPr>
              <a:t>là</a:t>
            </a:r>
            <a:r>
              <a:rPr lang="en-US" sz="2400" b="1" dirty="0" smtClean="0">
                <a:solidFill>
                  <a:srgbClr val="1A04C0"/>
                </a:solidFill>
                <a:latin typeface="+mj-lt"/>
              </a:rPr>
              <a:t>:</a:t>
            </a:r>
            <a:endParaRPr lang="en-US" sz="2400" b="1" dirty="0">
              <a:solidFill>
                <a:srgbClr val="1A04C0"/>
              </a:solidFill>
              <a:latin typeface="+mj-lt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352800" y="5257800"/>
          <a:ext cx="2438400" cy="685800"/>
        </p:xfrm>
        <a:graphic>
          <a:graphicData uri="http://schemas.openxmlformats.org/presentationml/2006/ole">
            <p:oleObj spid="_x0000_s76805" name="Equation" r:id="rId6" imgW="812520" imgH="228600" progId="Equation.3">
              <p:embed/>
            </p:oleObj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3276600" y="5306290"/>
            <a:ext cx="3728853" cy="609600"/>
            <a:chOff x="3276600" y="5306290"/>
            <a:chExt cx="3728853" cy="609600"/>
          </a:xfrm>
        </p:grpSpPr>
        <p:sp>
          <p:nvSpPr>
            <p:cNvPr id="32" name="Rectangle 31"/>
            <p:cNvSpPr/>
            <p:nvPr/>
          </p:nvSpPr>
          <p:spPr>
            <a:xfrm>
              <a:off x="3276600" y="5306290"/>
              <a:ext cx="25908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400800" y="53340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b="1" dirty="0" smtClean="0">
                  <a:solidFill>
                    <a:srgbClr val="1A04C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5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6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p:oleObj spid="_x0000_s77826" name="Equation" r:id="rId3" imgW="647640" imgH="215640" progId="Equation.3">
                      <p:embed/>
                    </p:oleObj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9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p:oleObj spid="_x0000_s77827" name="Equation" r:id="rId4" imgW="761760" imgH="215640" progId="Equation.3">
                      <p:embed/>
                    </p:oleObj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p:oleObj spid="_x0000_s77828" name="Equation" r:id="rId5" imgW="583920" imgH="431640" progId="Equation.3">
                  <p:embed/>
                </p:oleObj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(SGK)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4122003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Forward or Next 34">
            <a:hlinkClick r:id="rId6" action="ppaction://hlinksldjump" highlightClick="1"/>
          </p:cNvPr>
          <p:cNvSpPr/>
          <p:nvPr/>
        </p:nvSpPr>
        <p:spPr>
          <a:xfrm>
            <a:off x="3657600" y="4191000"/>
            <a:ext cx="609600" cy="4572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04C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2238"/>
            <a:ext cx="8077200" cy="63976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ĐoẠN</a:t>
            </a:r>
            <a:r>
              <a:rPr lang="en-US" sz="4000" b="1" dirty="0" smtClean="0">
                <a:solidFill>
                  <a:srgbClr val="FF0000"/>
                </a:solidFill>
              </a:rPr>
              <a:t> MẠCH NỐI </a:t>
            </a:r>
            <a:r>
              <a:rPr lang="en-US" sz="4000" b="1" dirty="0" err="1" smtClean="0">
                <a:solidFill>
                  <a:srgbClr val="FF0000"/>
                </a:solidFill>
              </a:rPr>
              <a:t>TiẾP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733490"/>
            <a:ext cx="861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4800" y="21336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46"/>
          <p:cNvGrpSpPr/>
          <p:nvPr/>
        </p:nvGrpSpPr>
        <p:grpSpPr>
          <a:xfrm>
            <a:off x="5510163" y="838200"/>
            <a:ext cx="2262237" cy="1752601"/>
            <a:chOff x="5029200" y="1828800"/>
            <a:chExt cx="2995448" cy="2320635"/>
          </a:xfrm>
        </p:grpSpPr>
        <p:grpSp>
          <p:nvGrpSpPr>
            <p:cNvPr id="5" name="Group 45"/>
            <p:cNvGrpSpPr/>
            <p:nvPr/>
          </p:nvGrpSpPr>
          <p:grpSpPr>
            <a:xfrm>
              <a:off x="5029200" y="1828800"/>
              <a:ext cx="2895600" cy="1295399"/>
              <a:chOff x="685800" y="2438400"/>
              <a:chExt cx="2895600" cy="1295399"/>
            </a:xfrm>
          </p:grpSpPr>
          <p:grpSp>
            <p:nvGrpSpPr>
              <p:cNvPr id="6" name="Group 22"/>
              <p:cNvGrpSpPr/>
              <p:nvPr/>
            </p:nvGrpSpPr>
            <p:grpSpPr>
              <a:xfrm>
                <a:off x="685800" y="2438400"/>
                <a:ext cx="2819400" cy="592666"/>
                <a:chOff x="685800" y="2514600"/>
                <a:chExt cx="3624942" cy="762000"/>
              </a:xfrm>
            </p:grpSpPr>
            <p:grpSp>
              <p:nvGrpSpPr>
                <p:cNvPr id="7" name="Group 18"/>
                <p:cNvGrpSpPr/>
                <p:nvPr/>
              </p:nvGrpSpPr>
              <p:grpSpPr>
                <a:xfrm>
                  <a:off x="685800" y="2514600"/>
                  <a:ext cx="2057400" cy="762000"/>
                  <a:chOff x="609600" y="2438400"/>
                  <a:chExt cx="2133600" cy="838200"/>
                </a:xfrm>
              </p:grpSpPr>
              <p:graphicFrame>
                <p:nvGraphicFramePr>
                  <p:cNvPr id="17" name="Object 16"/>
                  <p:cNvGraphicFramePr>
                    <a:graphicFrameLocks noChangeAspect="1"/>
                  </p:cNvGraphicFramePr>
                  <p:nvPr/>
                </p:nvGraphicFramePr>
                <p:xfrm>
                  <a:off x="631002" y="2515235"/>
                  <a:ext cx="2057870" cy="684530"/>
                </p:xfrm>
                <a:graphic>
                  <a:graphicData uri="http://schemas.openxmlformats.org/presentationml/2006/ole">
                    <p:oleObj spid="_x0000_s78850" name="Equation" r:id="rId3" imgW="647640" imgH="215640" progId="Equation.3">
                      <p:embed/>
                    </p:oleObj>
                  </a:graphicData>
                </a:graphic>
              </p:graphicFrame>
              <p:sp>
                <p:nvSpPr>
                  <p:cNvPr id="18" name="Rectangle 17"/>
                  <p:cNvSpPr/>
                  <p:nvPr/>
                </p:nvSpPr>
                <p:spPr>
                  <a:xfrm>
                    <a:off x="609600" y="2438400"/>
                    <a:ext cx="2133600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" name="TextBox 19"/>
                <p:cNvSpPr txBox="1"/>
                <p:nvPr/>
              </p:nvSpPr>
              <p:spPr>
                <a:xfrm>
                  <a:off x="3526971" y="2667002"/>
                  <a:ext cx="783771" cy="5703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grpSp>
            <p:nvGrpSpPr>
              <p:cNvPr id="8" name="Group 23"/>
              <p:cNvGrpSpPr/>
              <p:nvPr/>
            </p:nvGrpSpPr>
            <p:grpSpPr>
              <a:xfrm>
                <a:off x="685800" y="3124200"/>
                <a:ext cx="2895600" cy="609599"/>
                <a:chOff x="381000" y="2514600"/>
                <a:chExt cx="3619508" cy="762001"/>
              </a:xfrm>
            </p:grpSpPr>
            <p:grpSp>
              <p:nvGrpSpPr>
                <p:cNvPr id="9" name="Group 18"/>
                <p:cNvGrpSpPr/>
                <p:nvPr/>
              </p:nvGrpSpPr>
              <p:grpSpPr>
                <a:xfrm>
                  <a:off x="381000" y="2514600"/>
                  <a:ext cx="2514600" cy="762001"/>
                  <a:chOff x="293511" y="2438397"/>
                  <a:chExt cx="2607734" cy="838200"/>
                </a:xfrm>
              </p:grpSpPr>
              <p:graphicFrame>
                <p:nvGraphicFramePr>
                  <p:cNvPr id="27" name="Object 26"/>
                  <p:cNvGraphicFramePr>
                    <a:graphicFrameLocks noChangeAspect="1"/>
                  </p:cNvGraphicFramePr>
                  <p:nvPr/>
                </p:nvGraphicFramePr>
                <p:xfrm>
                  <a:off x="449910" y="2515232"/>
                  <a:ext cx="2420056" cy="684529"/>
                </p:xfrm>
                <a:graphic>
                  <a:graphicData uri="http://schemas.openxmlformats.org/presentationml/2006/ole">
                    <p:oleObj spid="_x0000_s78851" name="Equation" r:id="rId4" imgW="761760" imgH="215640" progId="Equation.3">
                      <p:embed/>
                    </p:oleObj>
                  </a:graphicData>
                </a:graphic>
              </p:graphicFrame>
              <p:sp>
                <p:nvSpPr>
                  <p:cNvPr id="30" name="Rectangle 29"/>
                  <p:cNvSpPr/>
                  <p:nvPr/>
                </p:nvSpPr>
                <p:spPr>
                  <a:xfrm>
                    <a:off x="293511" y="2438397"/>
                    <a:ext cx="2607734" cy="838200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3124200" y="2667000"/>
                  <a:ext cx="876308" cy="5545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/>
                    <a:t>(</a:t>
                  </a:r>
                  <a:r>
                    <a:rPr lang="en-US" sz="1600" b="1" dirty="0" smtClean="0">
                      <a:solidFill>
                        <a:srgbClr val="1A04C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5029200" y="3191966"/>
              <a:ext cx="2995448" cy="957469"/>
              <a:chOff x="4890655" y="5839690"/>
              <a:chExt cx="2995448" cy="957469"/>
            </a:xfrm>
          </p:grpSpPr>
          <p:graphicFrame>
            <p:nvGraphicFramePr>
              <p:cNvPr id="64" name="Object 63"/>
              <p:cNvGraphicFramePr>
                <a:graphicFrameLocks noChangeAspect="1"/>
              </p:cNvGraphicFramePr>
              <p:nvPr/>
            </p:nvGraphicFramePr>
            <p:xfrm>
              <a:off x="4890655" y="5839690"/>
              <a:ext cx="1295400" cy="957469"/>
            </p:xfrm>
            <a:graphic>
              <a:graphicData uri="http://schemas.openxmlformats.org/presentationml/2006/ole">
                <p:oleObj spid="_x0000_s78852" name="Equation" r:id="rId5" imgW="583920" imgH="431640" progId="Equation.3">
                  <p:embed/>
                </p:oleObj>
              </a:graphicData>
            </a:graphic>
          </p:graphicFrame>
          <p:sp>
            <p:nvSpPr>
              <p:cNvPr id="65" name="Rectangle 64"/>
              <p:cNvSpPr/>
              <p:nvPr/>
            </p:nvSpPr>
            <p:spPr>
              <a:xfrm>
                <a:off x="4890655" y="5860475"/>
                <a:ext cx="1295400" cy="914400"/>
              </a:xfrm>
              <a:prstGeom prst="rect">
                <a:avLst/>
              </a:prstGeom>
              <a:noFill/>
              <a:ln>
                <a:solidFill>
                  <a:srgbClr val="1A04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087317" y="6074098"/>
                <a:ext cx="798786" cy="443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(</a:t>
                </a:r>
                <a:r>
                  <a:rPr lang="en-US" sz="16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1600" b="1" dirty="0" smtClean="0"/>
                  <a:t>)</a:t>
                </a:r>
                <a:endParaRPr lang="en-US" sz="1600" b="1" dirty="0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152400" y="26625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dirty="0" smtClean="0">
                <a:solidFill>
                  <a:srgbClr val="1A04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u="sng" dirty="0">
              <a:solidFill>
                <a:srgbClr val="1A04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4800" y="302889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(SGK)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3528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u="sng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800" y="4122003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ction Button: Forward or Next 34">
            <a:hlinkClick r:id="rId6" action="ppaction://hlinksldjump" highlightClick="1"/>
          </p:cNvPr>
          <p:cNvSpPr/>
          <p:nvPr/>
        </p:nvSpPr>
        <p:spPr>
          <a:xfrm>
            <a:off x="3657600" y="4191000"/>
            <a:ext cx="609600" cy="457200"/>
          </a:xfrm>
          <a:prstGeom prst="actionButtonForwardNex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1A04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4800" y="45720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5341203"/>
            <a:ext cx="86106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đương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của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đoạn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mạch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gồm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2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nối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bằng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1A04C0"/>
                </a:solidFill>
                <a:latin typeface="+mj-lt"/>
                <a:cs typeface="Times New Roman" pitchFamily="18" charset="0"/>
              </a:rPr>
              <a:t>tổng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điện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trở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thành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phần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: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32" name="Picture 31" descr="VIET BAI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6154936"/>
            <a:ext cx="838200" cy="626864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3594888" y="6172200"/>
            <a:ext cx="2653512" cy="533400"/>
            <a:chOff x="3276600" y="6096000"/>
            <a:chExt cx="3819112" cy="685800"/>
          </a:xfrm>
        </p:grpSpPr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3352800" y="6096000"/>
            <a:ext cx="2438400" cy="685800"/>
          </p:xfrm>
          <a:graphic>
            <a:graphicData uri="http://schemas.openxmlformats.org/presentationml/2006/ole">
              <p:oleObj spid="_x0000_s78853" name="Equation" r:id="rId8" imgW="812520" imgH="228600" progId="Equation.3">
                <p:embed/>
              </p:oleObj>
            </a:graphicData>
          </a:graphic>
        </p:graphicFrame>
        <p:grpSp>
          <p:nvGrpSpPr>
            <p:cNvPr id="36" name="Group 35"/>
            <p:cNvGrpSpPr/>
            <p:nvPr/>
          </p:nvGrpSpPr>
          <p:grpSpPr>
            <a:xfrm>
              <a:off x="3276600" y="6144490"/>
              <a:ext cx="3819112" cy="609600"/>
              <a:chOff x="3276600" y="5306290"/>
              <a:chExt cx="3819112" cy="6096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3276600" y="5306290"/>
                <a:ext cx="2590800" cy="6096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0799" y="5334000"/>
                <a:ext cx="694913" cy="514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 b="1" dirty="0" smtClean="0">
                    <a:solidFill>
                      <a:srgbClr val="1A04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41" name="Picture 40" descr="BÓNG BAN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199" y="3733800"/>
            <a:ext cx="2878667" cy="1619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KiỂM TRA BÀI CŨ&amp;quot;&quot;/&gt;&lt;property id=&quot;20307&quot; value=&quot;300&quot;/&gt;&lt;/object&gt;&lt;object type=&quot;3&quot; unique_id=&quot;10005&quot;&gt;&lt;property id=&quot;20148&quot; value=&quot;5&quot;/&gt;&lt;property id=&quot;20300&quot; value=&quot;Slide 2 - &amp;quot;KiỂM TRA BÀI CŨ&amp;quot;&quot;/&gt;&lt;property id=&quot;20307&quot; value=&quot;301&quot;/&gt;&lt;/object&gt;&lt;object type=&quot;3&quot; unique_id=&quot;10006&quot;&gt;&lt;property id=&quot;20148&quot; value=&quot;5&quot;/&gt;&lt;property id=&quot;20300&quot; value=&quot;Slide 3 - &amp;quot;KiỂM TRA BÀI CŨ&amp;quot;&quot;/&gt;&lt;property id=&quot;20307&quot; value=&quot;302&quot;/&gt;&lt;/object&gt;&lt;object type=&quot;3&quot; unique_id=&quot;10007&quot;&gt;&lt;property id=&quot;20148&quot; value=&quot;5&quot;/&gt;&lt;property id=&quot;20300&quot; value=&quot;Slide 4&quot;/&gt;&lt;property id=&quot;20307&quot; value=&quot;289&quot;/&gt;&lt;/object&gt;&lt;object type=&quot;3&quot; unique_id=&quot;10008&quot;&gt;&lt;property id=&quot;20148&quot; value=&quot;5&quot;/&gt;&lt;property id=&quot;20300&quot; value=&quot;Slide 5 - &amp;quot;Bài 3: ĐoẠN MẠCH NỐI TiẾP&amp;quot;&quot;/&gt;&lt;property id=&quot;20307&quot; value=&quot;257&quot;/&gt;&lt;/object&gt;&lt;object type=&quot;3&quot; unique_id=&quot;10009&quot;&gt;&lt;property id=&quot;20148&quot; value=&quot;5&quot;/&gt;&lt;property id=&quot;20300&quot; value=&quot;Slide 6 - &amp;quot;Bài 3: ĐoẠN MẠCH NỐI TiẾP&amp;quot;&quot;/&gt;&lt;property id=&quot;20307&quot; value=&quot;295&quot;/&gt;&lt;/object&gt;&lt;object type=&quot;3&quot; unique_id=&quot;10010&quot;&gt;&lt;property id=&quot;20148&quot; value=&quot;5&quot;/&gt;&lt;property id=&quot;20300&quot; value=&quot;Slide 7 - &amp;quot;Bài 3: ĐoẠN MẠCH NỐI TiẾP&amp;quot;&quot;/&gt;&lt;property id=&quot;20307&quot; value=&quot;296&quot;/&gt;&lt;/object&gt;&lt;object type=&quot;3&quot; unique_id=&quot;10011&quot;&gt;&lt;property id=&quot;20148&quot; value=&quot;5&quot;/&gt;&lt;property id=&quot;20300&quot; value=&quot;Slide 8 - &amp;quot;Bài 3: ĐoẠN MẠCH NỐI TiẾP&amp;quot;&quot;/&gt;&lt;property id=&quot;20307&quot; value=&quot;297&quot;/&gt;&lt;/object&gt;&lt;object type=&quot;3&quot; unique_id=&quot;10012&quot;&gt;&lt;property id=&quot;20148&quot; value=&quot;5&quot;/&gt;&lt;property id=&quot;20300&quot; value=&quot;Slide 9 - &amp;quot;Bài 3: ĐoẠN MẠCH NỐI TiẾP&amp;quot;&quot;/&gt;&lt;property id=&quot;20307&quot; value=&quot;298&quot;/&gt;&lt;/object&gt;&lt;object type=&quot;3&quot; unique_id=&quot;10013&quot;&gt;&lt;property id=&quot;20148&quot; value=&quot;5&quot;/&gt;&lt;property id=&quot;20300&quot; value=&quot;Slide 10 - &amp;quot;Bài 4: ĐoẠN MẠCH NỐI TiẾP&amp;quot;&quot;/&gt;&lt;property id=&quot;20307&quot; value=&quot;305&quot;/&gt;&lt;/object&gt;&lt;object type=&quot;3&quot; unique_id=&quot;10014&quot;&gt;&lt;property id=&quot;20148&quot; value=&quot;5&quot;/&gt;&lt;property id=&quot;20300&quot; value=&quot;Slide 11 - &amp;quot;III. VẬN DỤNG&amp;quot;&quot;/&gt;&lt;property id=&quot;20307&quot; value=&quot;272&quot;/&gt;&lt;/object&gt;&lt;object type=&quot;3&quot; unique_id=&quot;10015&quot;&gt;&lt;property id=&quot;20148&quot; value=&quot;5&quot;/&gt;&lt;property id=&quot;20300&quot; value=&quot;Slide 12 - &amp;quot;III. VẬN DỤNG&amp;quot;&quot;/&gt;&lt;property id=&quot;20307&quot; value=&quot;299&quot;/&gt;&lt;/object&gt;&lt;object type=&quot;3&quot; unique_id=&quot;10016&quot;&gt;&lt;property id=&quot;20148&quot; value=&quot;5&quot;/&gt;&lt;property id=&quot;20300&quot; value=&quot;Slide 13 - &amp;quot;III. VẬN DỤNG&amp;quot;&quot;/&gt;&lt;property id=&quot;20307&quot; value=&quot;294&quot;/&gt;&lt;/object&gt;&lt;object type=&quot;3&quot; unique_id=&quot;10017&quot;&gt;&lt;property id=&quot;20148&quot; value=&quot;5&quot;/&gt;&lt;property id=&quot;20300&quot; value=&quot;Slide 14 - &amp;quot;III. VẬN DỤNG&amp;quot;&quot;/&gt;&lt;property id=&quot;20307&quot; value=&quot;306&quot;/&gt;&lt;/object&gt;&lt;object type=&quot;3&quot; unique_id=&quot;10018&quot;&gt;&lt;property id=&quot;20148&quot; value=&quot;5&quot;/&gt;&lt;property id=&quot;20300&quot; value=&quot;Slide 15 - &amp;quot;III. VẬN DỤNG&amp;quot;&quot;/&gt;&lt;property id=&quot;20307&quot; value=&quot;303&quot;/&gt;&lt;/object&gt;&lt;object type=&quot;3&quot; unique_id=&quot;10019&quot;&gt;&lt;property id=&quot;20148&quot; value=&quot;5&quot;/&gt;&lt;property id=&quot;20300&quot; value=&quot;Slide 16 - &amp;quot;III. VẬN DỤNG&amp;quot;&quot;/&gt;&lt;property id=&quot;20307&quot; value=&quot;304&quot;/&gt;&lt;/object&gt;&lt;object type=&quot;3&quot; unique_id=&quot;10020&quot;&gt;&lt;property id=&quot;20148&quot; value=&quot;5&quot;/&gt;&lt;property id=&quot;20300&quot; value=&quot;Slide 17 - &amp;quot;BÀI TẬP VỀ NHÀ&amp;quot;&quot;/&gt;&lt;property id=&quot;20307&quot; value=&quot;275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1466</TotalTime>
  <Words>1404</Words>
  <Application>Microsoft Office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Flow</vt:lpstr>
      <vt:lpstr>1_Office Theme</vt:lpstr>
      <vt:lpstr>Equation</vt:lpstr>
      <vt:lpstr>KiỂM TRA BÀI CŨ</vt:lpstr>
      <vt:lpstr>KiỂM TRA BÀI CŨ</vt:lpstr>
      <vt:lpstr>KiỂM TRA BÀI CŨ</vt:lpstr>
      <vt:lpstr>Slide 4</vt:lpstr>
      <vt:lpstr>Bài 3: ĐoẠN MẠCH NỐI TiẾP</vt:lpstr>
      <vt:lpstr>Bài 3: ĐoẠN MẠCH NỐI TiẾP</vt:lpstr>
      <vt:lpstr>Bài 3: ĐoẠN MẠCH NỐI TiẾP</vt:lpstr>
      <vt:lpstr>Bài 3: ĐoẠN MẠCH NỐI TiẾP</vt:lpstr>
      <vt:lpstr>Bài 3: ĐoẠN MẠCH NỐI TiẾP</vt:lpstr>
      <vt:lpstr>Bài 4: ĐoẠN MẠCH NỐI TiẾP</vt:lpstr>
      <vt:lpstr>III. VẬN DỤNG</vt:lpstr>
      <vt:lpstr>III. VẬN DỤNG</vt:lpstr>
      <vt:lpstr>III. VẬN DỤNG</vt:lpstr>
      <vt:lpstr>III. VẬN DỤNG</vt:lpstr>
      <vt:lpstr>III. VẬN DỤNG</vt:lpstr>
      <vt:lpstr>III. VẬN DỤNG</vt:lpstr>
      <vt:lpstr>BÀI TẬP VỀ NHÀ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NP-COMPUTER</cp:lastModifiedBy>
  <cp:revision>437</cp:revision>
  <dcterms:created xsi:type="dcterms:W3CDTF">2017-08-20T09:35:57Z</dcterms:created>
  <dcterms:modified xsi:type="dcterms:W3CDTF">2017-10-03T16:39:33Z</dcterms:modified>
</cp:coreProperties>
</file>